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tags/tag66.xml" ContentType="application/vnd.openxmlformats-officedocument.presentationml.tags+xml"/>
  <Override PartName="/ppt/notesSlides/notesSlide29.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2.xml" ContentType="application/vnd.openxmlformats-officedocument.presentationml.notesSlide+xml"/>
  <Override PartName="/ppt/tags/tag97.xml" ContentType="application/vnd.openxmlformats-officedocument.presentationml.tags+xml"/>
  <Override PartName="/ppt/notesSlides/notesSlide33.xml" ContentType="application/vnd.openxmlformats-officedocument.presentationml.notesSlide+xml"/>
  <Override PartName="/ppt/tags/tag98.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0"/>
  </p:notesMasterIdLst>
  <p:handoutMasterIdLst>
    <p:handoutMasterId r:id="rId101"/>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88" r:id="rId44"/>
    <p:sldId id="697" r:id="rId45"/>
    <p:sldId id="602" r:id="rId46"/>
    <p:sldId id="689" r:id="rId47"/>
    <p:sldId id="738" r:id="rId48"/>
    <p:sldId id="779" r:id="rId49"/>
    <p:sldId id="456" r:id="rId50"/>
    <p:sldId id="457" r:id="rId51"/>
    <p:sldId id="339" r:id="rId52"/>
    <p:sldId id="786" r:id="rId53"/>
    <p:sldId id="274" r:id="rId54"/>
    <p:sldId id="643" r:id="rId55"/>
    <p:sldId id="761" r:id="rId56"/>
    <p:sldId id="342" r:id="rId57"/>
    <p:sldId id="343" r:id="rId58"/>
    <p:sldId id="586" r:id="rId59"/>
    <p:sldId id="496" r:id="rId60"/>
    <p:sldId id="628" r:id="rId61"/>
    <p:sldId id="501" r:id="rId62"/>
    <p:sldId id="582" r:id="rId63"/>
    <p:sldId id="619" r:id="rId64"/>
    <p:sldId id="620" r:id="rId65"/>
    <p:sldId id="671" r:id="rId66"/>
    <p:sldId id="672" r:id="rId67"/>
    <p:sldId id="670" r:id="rId68"/>
    <p:sldId id="682" r:id="rId69"/>
    <p:sldId id="504" r:id="rId70"/>
    <p:sldId id="686" r:id="rId71"/>
    <p:sldId id="423" r:id="rId72"/>
    <p:sldId id="685" r:id="rId73"/>
    <p:sldId id="424" r:id="rId74"/>
    <p:sldId id="540" r:id="rId75"/>
    <p:sldId id="542" r:id="rId76"/>
    <p:sldId id="545" r:id="rId77"/>
    <p:sldId id="642" r:id="rId78"/>
    <p:sldId id="630" r:id="rId79"/>
    <p:sldId id="631" r:id="rId80"/>
    <p:sldId id="658" r:id="rId81"/>
    <p:sldId id="599" r:id="rId82"/>
    <p:sldId id="673" r:id="rId83"/>
    <p:sldId id="678" r:id="rId84"/>
    <p:sldId id="675" r:id="rId85"/>
    <p:sldId id="674" r:id="rId86"/>
    <p:sldId id="769" r:id="rId87"/>
    <p:sldId id="770" r:id="rId88"/>
    <p:sldId id="771" r:id="rId89"/>
    <p:sldId id="772" r:id="rId90"/>
    <p:sldId id="773" r:id="rId91"/>
    <p:sldId id="775" r:id="rId92"/>
    <p:sldId id="776" r:id="rId93"/>
    <p:sldId id="777" r:id="rId94"/>
    <p:sldId id="778" r:id="rId95"/>
    <p:sldId id="490" r:id="rId96"/>
    <p:sldId id="634" r:id="rId97"/>
    <p:sldId id="421" r:id="rId98"/>
    <p:sldId id="792" r:id="rId99"/>
  </p:sldIdLst>
  <p:sldSz cx="12192000" cy="6858000"/>
  <p:notesSz cx="7315200" cy="9601200"/>
  <p:embeddedFontLst>
    <p:embeddedFont>
      <p:font typeface="Book Antiqua" panose="02040602050305030304" pitchFamily="18" charset="0"/>
      <p:regular r:id="rId102"/>
      <p:bold r:id="rId103"/>
      <p:italic r:id="rId104"/>
      <p:boldItalic r:id="rId105"/>
    </p:embeddedFont>
    <p:embeddedFont>
      <p:font typeface="Calibri" panose="020F0502020204030204" pitchFamily="34" charset="0"/>
      <p:regular r:id="rId106"/>
      <p:bold r:id="rId107"/>
      <p:italic r:id="rId108"/>
      <p:boldItalic r:id="rId109"/>
    </p:embeddedFont>
    <p:embeddedFont>
      <p:font typeface="Cambria Math" panose="02040503050406030204" pitchFamily="18" charset="0"/>
      <p:regular r:id="rId110"/>
    </p:embeddedFont>
    <p:embeddedFont>
      <p:font typeface="Candara" panose="020E0502030303020204" pitchFamily="34" charset="0"/>
      <p:regular r:id="rId111"/>
      <p:bold r:id="rId112"/>
      <p:italic r:id="rId113"/>
      <p:boldItalic r:id="rId114"/>
    </p:embeddedFont>
    <p:embeddedFont>
      <p:font typeface="Century Gothic" panose="020B0502020202020204" pitchFamily="34" charset="0"/>
      <p:regular r:id="rId115"/>
      <p:bold r:id="rId116"/>
      <p:italic r:id="rId117"/>
      <p:boldItalic r:id="rId118"/>
    </p:embeddedFont>
    <p:embeddedFont>
      <p:font typeface="Helvetica" panose="020B0604020202020204" pitchFamily="34" charset="0"/>
      <p:regular r:id="rId119"/>
      <p:bold r:id="rId120"/>
      <p:italic r:id="rId121"/>
      <p:boldItalic r:id="rId122"/>
    </p:embeddedFont>
    <p:embeddedFont>
      <p:font typeface="MT Extra" panose="05050102010205020202" pitchFamily="18" charset="2"/>
      <p:regular r:id="rId12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44" autoAdjust="0"/>
    <p:restoredTop sz="91210" autoAdjust="0"/>
  </p:normalViewPr>
  <p:slideViewPr>
    <p:cSldViewPr snapToGrid="0">
      <p:cViewPr varScale="1">
        <p:scale>
          <a:sx n="81" d="100"/>
          <a:sy n="81" d="100"/>
        </p:scale>
        <p:origin x="120" y="83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877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6.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1.fntdata"/><Relationship Id="rId16" Type="http://schemas.openxmlformats.org/officeDocument/2006/relationships/slide" Target="slides/slide15.xml"/><Relationship Id="rId107" Type="http://schemas.openxmlformats.org/officeDocument/2006/relationships/font" Target="fonts/font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fntdata"/><Relationship Id="rId123"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2.fntdata"/><Relationship Id="rId118"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fntdata"/><Relationship Id="rId108" Type="http://schemas.openxmlformats.org/officeDocument/2006/relationships/font" Target="fonts/font7.fntdata"/><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3.fntdata"/><Relationship Id="rId119" Type="http://schemas.openxmlformats.org/officeDocument/2006/relationships/font" Target="fonts/font18.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3.fntdata"/><Relationship Id="rId120" Type="http://schemas.openxmlformats.org/officeDocument/2006/relationships/font" Target="fonts/font19.fntdata"/><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9.fntdata"/><Relationship Id="rId115"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4.fntdata"/><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5.fntdata"/><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122"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46</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61</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70</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71</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73</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95</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97</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21/2/2022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11.png"/><Relationship Id="rId5" Type="http://schemas.openxmlformats.org/officeDocument/2006/relationships/image" Target="../media/image4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0.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5.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7.xml"/><Relationship Id="rId10" Type="http://schemas.openxmlformats.org/officeDocument/2006/relationships/image" Target="../media/image41.png"/><Relationship Id="rId4" Type="http://schemas.openxmlformats.org/officeDocument/2006/relationships/tags" Target="../tags/tag26.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1.xml"/><Relationship Id="rId7" Type="http://schemas.openxmlformats.org/officeDocument/2006/relationships/notesSlide" Target="../notesSlides/notesSlide16.xml"/><Relationship Id="rId12" Type="http://schemas.openxmlformats.org/officeDocument/2006/relationships/image" Target="../media/image40.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3.xml"/><Relationship Id="rId10" Type="http://schemas.openxmlformats.org/officeDocument/2006/relationships/image" Target="../media/image41.png"/><Relationship Id="rId4" Type="http://schemas.openxmlformats.org/officeDocument/2006/relationships/tags" Target="../tags/tag32.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hyperlink" Target="http://youtu.be/bQgMdkO0qUA" TargetMode="Externa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6.xml"/><Relationship Id="rId7" Type="http://schemas.openxmlformats.org/officeDocument/2006/relationships/image" Target="../media/image7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69.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1.xml"/><Relationship Id="rId7" Type="http://schemas.openxmlformats.org/officeDocument/2006/relationships/notesSlide" Target="../notesSlides/notesSlide20.xml"/><Relationship Id="rId12" Type="http://schemas.openxmlformats.org/officeDocument/2006/relationships/image" Target="../media/image4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3.xml"/><Relationship Id="rId10" Type="http://schemas.openxmlformats.org/officeDocument/2006/relationships/image" Target="../media/image41.png"/><Relationship Id="rId4" Type="http://schemas.openxmlformats.org/officeDocument/2006/relationships/tags" Target="../tags/tag42.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75.jpe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6.xml"/><Relationship Id="rId7" Type="http://schemas.openxmlformats.org/officeDocument/2006/relationships/image" Target="../media/image76.png"/><Relationship Id="rId12"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22.xml"/><Relationship Id="rId11" Type="http://schemas.openxmlformats.org/officeDocument/2006/relationships/image" Target="../media/image80.jpe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47.xml"/><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5.xml"/><Relationship Id="rId13" Type="http://schemas.openxmlformats.org/officeDocument/2006/relationships/image" Target="../media/image88.png"/><Relationship Id="rId3" Type="http://schemas.openxmlformats.org/officeDocument/2006/relationships/tags" Target="../tags/tag49.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48.xml"/><Relationship Id="rId16"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tags" Target="../tags/tag52.xml"/><Relationship Id="rId11" Type="http://schemas.openxmlformats.org/officeDocument/2006/relationships/oleObject" Target="../embeddings/oleObject3.bin"/><Relationship Id="rId5" Type="http://schemas.openxmlformats.org/officeDocument/2006/relationships/tags" Target="../tags/tag51.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50.xml"/><Relationship Id="rId9" Type="http://schemas.openxmlformats.org/officeDocument/2006/relationships/oleObject" Target="../embeddings/oleObject2.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5.xml"/><Relationship Id="rId7" Type="http://schemas.openxmlformats.org/officeDocument/2006/relationships/notesSlide" Target="../notesSlides/notesSlide26.xml"/><Relationship Id="rId12" Type="http://schemas.openxmlformats.org/officeDocument/2006/relationships/image" Target="../media/image9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57.xml"/><Relationship Id="rId10" Type="http://schemas.openxmlformats.org/officeDocument/2006/relationships/image" Target="../media/image89.png"/><Relationship Id="rId4" Type="http://schemas.openxmlformats.org/officeDocument/2006/relationships/tags" Target="../tags/tag56.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hyperlink" Target="https://www.brentwoodindustries.com/water-wastewater-products/tube-settlers/" TargetMode="External"/><Relationship Id="rId5" Type="http://schemas.openxmlformats.org/officeDocument/2006/relationships/hyperlink" Target="http://www.abebooks.com/servlet/SearchResults?an=Christopher+R.+Schulz,Daniel+A.+Okun&amp;cm_sp=det-_-bdp-_-author" TargetMode="External"/><Relationship Id="rId4" Type="http://schemas.openxmlformats.org/officeDocument/2006/relationships/notesSlide" Target="../notesSlides/notesSlide27.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8.xml"/><Relationship Id="rId13" Type="http://schemas.openxmlformats.org/officeDocument/2006/relationships/image" Target="../media/image39.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2.png"/><Relationship Id="rId5" Type="http://schemas.openxmlformats.org/officeDocument/2006/relationships/tags" Target="../tags/tag64.xml"/><Relationship Id="rId10" Type="http://schemas.openxmlformats.org/officeDocument/2006/relationships/image" Target="../media/image38.png"/><Relationship Id="rId4" Type="http://schemas.openxmlformats.org/officeDocument/2006/relationships/tags" Target="../tags/tag63.xml"/><Relationship Id="rId9" Type="http://schemas.openxmlformats.org/officeDocument/2006/relationships/image" Target="../media/image37.png"/><Relationship Id="rId1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85.png"/><Relationship Id="rId5" Type="http://schemas.openxmlformats.org/officeDocument/2006/relationships/image" Target="../media/image96.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5.png"/><Relationship Id="rId17" Type="http://schemas.openxmlformats.org/officeDocument/2006/relationships/image" Target="../media/image102.png"/><Relationship Id="rId2" Type="http://schemas.openxmlformats.org/officeDocument/2006/relationships/tags" Target="../tags/tag69.xml"/><Relationship Id="rId16" Type="http://schemas.openxmlformats.org/officeDocument/2006/relationships/image" Target="../media/image101.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97.png"/><Relationship Id="rId5" Type="http://schemas.openxmlformats.org/officeDocument/2006/relationships/tags" Target="../tags/tag72.xml"/><Relationship Id="rId15" Type="http://schemas.openxmlformats.org/officeDocument/2006/relationships/image" Target="../media/image100.png"/><Relationship Id="rId10" Type="http://schemas.openxmlformats.org/officeDocument/2006/relationships/notesSlide" Target="../notesSlides/notesSlide30.xml"/><Relationship Id="rId19" Type="http://schemas.openxmlformats.org/officeDocument/2006/relationships/image" Target="../media/image85.png"/><Relationship Id="rId4" Type="http://schemas.openxmlformats.org/officeDocument/2006/relationships/tags" Target="../tags/tag71.xml"/><Relationship Id="rId9" Type="http://schemas.openxmlformats.org/officeDocument/2006/relationships/slideLayout" Target="../slideLayouts/slideLayout5.xml"/><Relationship Id="rId14" Type="http://schemas.openxmlformats.org/officeDocument/2006/relationships/image" Target="../media/image99.png"/></Relationships>
</file>

<file path=ppt/slides/_rels/slide5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6.png"/><Relationship Id="rId18" Type="http://schemas.openxmlformats.org/officeDocument/2006/relationships/image" Target="../media/image109.png"/><Relationship Id="rId3" Type="http://schemas.openxmlformats.org/officeDocument/2006/relationships/tags" Target="../tags/tag78.xml"/><Relationship Id="rId21" Type="http://schemas.openxmlformats.org/officeDocument/2006/relationships/image" Target="../media/image85.png"/><Relationship Id="rId7" Type="http://schemas.openxmlformats.org/officeDocument/2006/relationships/tags" Target="../tags/tag82.xml"/><Relationship Id="rId12" Type="http://schemas.openxmlformats.org/officeDocument/2006/relationships/image" Target="../media/image105.png"/><Relationship Id="rId17" Type="http://schemas.openxmlformats.org/officeDocument/2006/relationships/image" Target="../media/image108.png"/><Relationship Id="rId2" Type="http://schemas.openxmlformats.org/officeDocument/2006/relationships/tags" Target="../tags/tag77.xml"/><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4.wmf"/><Relationship Id="rId5" Type="http://schemas.openxmlformats.org/officeDocument/2006/relationships/tags" Target="../tags/tag80.xml"/><Relationship Id="rId15" Type="http://schemas.openxmlformats.org/officeDocument/2006/relationships/image" Target="../media/image100.png"/><Relationship Id="rId10" Type="http://schemas.openxmlformats.org/officeDocument/2006/relationships/notesSlide" Target="../notesSlides/notesSlide31.xml"/><Relationship Id="rId19" Type="http://schemas.openxmlformats.org/officeDocument/2006/relationships/image" Target="../media/image110.png"/><Relationship Id="rId4" Type="http://schemas.openxmlformats.org/officeDocument/2006/relationships/tags" Target="../tags/tag79.xml"/><Relationship Id="rId9" Type="http://schemas.openxmlformats.org/officeDocument/2006/relationships/slideLayout" Target="../slideLayouts/slideLayout5.xml"/><Relationship Id="rId14" Type="http://schemas.openxmlformats.org/officeDocument/2006/relationships/image" Target="../media/image99.png"/></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6.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15.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14.png"/><Relationship Id="rId5" Type="http://schemas.openxmlformats.org/officeDocument/2006/relationships/tags" Target="../tags/tag88.xml"/><Relationship Id="rId10" Type="http://schemas.openxmlformats.org/officeDocument/2006/relationships/image" Target="../media/image113.png"/><Relationship Id="rId4" Type="http://schemas.openxmlformats.org/officeDocument/2006/relationships/tags" Target="../tags/tag87.xml"/><Relationship Id="rId9" Type="http://schemas.openxmlformats.org/officeDocument/2006/relationships/image" Target="../media/image112.png"/><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2.xml"/><Relationship Id="rId7" Type="http://schemas.openxmlformats.org/officeDocument/2006/relationships/image" Target="../media/image48.png"/><Relationship Id="rId12" Type="http://schemas.openxmlformats.org/officeDocument/2006/relationships/image" Target="../media/image8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2.xml"/><Relationship Id="rId11" Type="http://schemas.openxmlformats.org/officeDocument/2006/relationships/image" Target="../media/image118.png"/><Relationship Id="rId5" Type="http://schemas.openxmlformats.org/officeDocument/2006/relationships/tags" Target="../tags/tag94.xml"/><Relationship Id="rId10" Type="http://schemas.openxmlformats.org/officeDocument/2006/relationships/image" Target="../media/image102.png"/><Relationship Id="rId4" Type="http://schemas.openxmlformats.org/officeDocument/2006/relationships/tags" Target="../tags/tag93.xml"/><Relationship Id="rId9"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1.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3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24.png"/><Relationship Id="rId2" Type="http://schemas.openxmlformats.org/officeDocument/2006/relationships/slideLayout" Target="../slideLayouts/slideLayout2.xml"/><Relationship Id="rId1" Type="http://schemas.openxmlformats.org/officeDocument/2006/relationships/tags" Target="../tags/tag97.xml"/><Relationship Id="rId6" Type="http://schemas.openxmlformats.org/officeDocument/2006/relationships/image" Target="../media/image120.png"/><Relationship Id="rId5" Type="http://schemas.openxmlformats.org/officeDocument/2006/relationships/image" Target="../media/image123.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1.wmf"/></Relationships>
</file>

<file path=ppt/slides/_rels/slide7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138.jpe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5.xml"/><Relationship Id="rId4" Type="http://schemas.openxmlformats.org/officeDocument/2006/relationships/image" Target="../media/image149.jpe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3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6"/>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9870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4"/>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4"/>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4"/>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4"/>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pic>
        <p:nvPicPr>
          <p:cNvPr id="270" name="Picture 269"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28371C7F-61E2-4651-A80A-975AB3BB689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732230" y="1770611"/>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51" name="TextBox 50"/>
          <p:cNvSpPr txBox="1"/>
          <p:nvPr/>
        </p:nvSpPr>
        <p:spPr>
          <a:xfrm>
            <a:off x="1500630" y="5281468"/>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1570475" y="5988020"/>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1500630" y="38750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65" name="Straight Arrow Connector 64"/>
          <p:cNvCxnSpPr>
            <a:cxnSpLocks/>
          </p:cNvCxnSpPr>
          <p:nvPr/>
        </p:nvCxnSpPr>
        <p:spPr bwMode="auto">
          <a:xfrm>
            <a:off x="4136770" y="4452150"/>
            <a:ext cx="2253913" cy="795632"/>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a:cxnSpLocks/>
            <a:stCxn id="51" idx="3"/>
          </p:cNvCxnSpPr>
          <p:nvPr/>
        </p:nvCxnSpPr>
        <p:spPr bwMode="auto">
          <a:xfrm>
            <a:off x="3790039" y="54815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cxnSpLocks/>
            <a:stCxn id="54" idx="3"/>
          </p:cNvCxnSpPr>
          <p:nvPr/>
        </p:nvCxnSpPr>
        <p:spPr bwMode="auto">
          <a:xfrm flipV="1">
            <a:off x="2926937" y="6161857"/>
            <a:ext cx="3979158" cy="26218"/>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777" y="2492470"/>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5917" y="2204372"/>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3374" y="2221872"/>
            <a:ext cx="1177397" cy="1246911"/>
          </a:xfrm>
          <a:prstGeom prst="rect">
            <a:avLst/>
          </a:prstGeom>
          <a:noFill/>
          <a:ln w="9525">
            <a:noFill/>
            <a:miter lim="800000"/>
            <a:headEnd/>
            <a:tailEnd/>
          </a:ln>
        </p:spPr>
      </p:pic>
      <p:sp>
        <p:nvSpPr>
          <p:cNvPr id="35" name="TextBox 34"/>
          <p:cNvSpPr txBox="1"/>
          <p:nvPr/>
        </p:nvSpPr>
        <p:spPr>
          <a:xfrm>
            <a:off x="685800" y="2114996"/>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980211" y="1746861"/>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3428999" y="1770611"/>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4978516"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5482441" y="5469516"/>
            <a:ext cx="6096000" cy="954107"/>
          </a:xfrm>
          <a:prstGeom prst="rect">
            <a:avLst/>
          </a:prstGeom>
        </p:spPr>
        <p:txBody>
          <a:bodyPr>
            <a:spAutoFit/>
          </a:bodyPr>
          <a:lstStyle/>
          <a:p>
            <a:r>
              <a:rPr lang="en-US" dirty="0"/>
              <a:t>Can a settled floc filter be resuspended? (yes, at least sometimes)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a:blip r:embed="rId4"/>
          <a:stretch>
            <a:fillRect/>
          </a:stretch>
        </p:blipFill>
        <p:spPr>
          <a:xfrm>
            <a:off x="4760687" y="1686296"/>
            <a:ext cx="7431313" cy="418011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Sedimentation tanks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mc:Choice xmlns:a14="http://schemas.microsoft.com/office/drawing/2010/main"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m:ctrlPr>
                      </m:sSubPr>
                      <m:e>
                        <m:r>
                          <a:rPr lang="en-US"/>
                          <m:t>𝐵</m:t>
                        </m:r>
                      </m:e>
                      <m:sub>
                        <m:r>
                          <a:rPr lang="en-US"/>
                          <m:t>𝐷𝑖𝑓𝑓𝑢𝑠𝑒𝑟</m:t>
                        </m:r>
                      </m:sub>
                    </m:sSub>
                  </m:oMath>
                </a14:m>
                <a:r>
                  <a:rPr lang="en-US" dirty="0"/>
                  <a:t>) of 5 cm…</a:t>
                </a:r>
              </a:p>
              <a:p>
                <a:r>
                  <a:rPr lang="en-US" dirty="0"/>
                  <a:t>What is the flow rate from one diffuser? ________________________</a:t>
                </a:r>
              </a:p>
            </p:txBody>
          </p:sp>
        </mc:Choice>
        <mc:Fallback>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174BD6-3A78-4082-9DE1-68B8DFEAE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967" y="1574029"/>
            <a:ext cx="2878075" cy="5111230"/>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5"/>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5" name="Picture 4" descr="\documentclass{article}&#10;\usepackage{amsmath}&#10;\pagestyle{empty}&#10;\begin{document}&#10;&#10;$$Q_{sed}C_{flocculator} = Q_{hopperWeir}C_{ff} $$&#10;&#10;&#10;\end{document}" title="IguanaTex Bitmap Display">
            <a:extLst>
              <a:ext uri="{FF2B5EF4-FFF2-40B4-BE49-F238E27FC236}">
                <a16:creationId xmlns:a16="http://schemas.microsoft.com/office/drawing/2014/main" id="{7A9FD928-ECF9-4282-82FB-E70FBBCF1CC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3"/>
            <a:ext cx="3788191" cy="252952"/>
          </a:xfrm>
          <a:prstGeom prst="rect">
            <a:avLst/>
          </a:prstGeom>
        </p:spPr>
      </p:pic>
      <p:pic>
        <p:nvPicPr>
          <p:cNvPr id="8" name="Picture 7" descr="\documentclass{article}&#10;\usepackage{amsmath}&#10;\pagestyle{empty}&#10;\begin{document}&#10;&#10;$$Q_{hopperWeir} = \frac{Q_{sed}C_{flocculator}}{C_{ff}}$$&#10;&#10;&#10;\end{document}" title="IguanaTex Bitmap Display">
            <a:extLst>
              <a:ext uri="{FF2B5EF4-FFF2-40B4-BE49-F238E27FC236}">
                <a16:creationId xmlns:a16="http://schemas.microsoft.com/office/drawing/2014/main" id="{2DA3EB93-C7E0-4A94-9503-BD66BEAE5C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10" name="Picture 9"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CD7B8737-EDF9-4676-A1F6-F5E4B0A873D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2"/>
            <a:ext cx="3329524" cy="271238"/>
          </a:xfrm>
          <a:prstGeom prst="rect">
            <a:avLst/>
          </a:prstGeom>
        </p:spPr>
      </p:pic>
      <p:pic>
        <p:nvPicPr>
          <p:cNvPr id="13" name="Picture 12"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F13C7D23-8878-418D-B915-321620EF36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3"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986"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987"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5" tooltip="Christopher R. Schulz,Daniel A. Okun"/>
              </a:rPr>
              <a:t>Christopher R. </a:t>
            </a:r>
            <a:r>
              <a:rPr lang="en-US" sz="1400" b="1" dirty="0" err="1">
                <a:hlinkClick r:id="rId5" tooltip="Christopher R. Schulz,Daniel A. Okun"/>
              </a:rPr>
              <a:t>Schulz,Daniel</a:t>
            </a:r>
            <a:r>
              <a:rPr lang="en-US" sz="1400" b="1" dirty="0">
                <a:hlinkClick r:id="rId5" tooltip="Christopher R. Schulz,Daniel A. Okun"/>
              </a:rPr>
              <a:t> A. </a:t>
            </a:r>
            <a:r>
              <a:rPr lang="en-US" sz="1400" b="1" dirty="0" err="1">
                <a:hlinkClick r:id="rId5"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6"/>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5" name="Picture 4" descr="\documentclass{article}&#10;\usepackage{amsmath}&#10;\pagestyle{empty}&#10;\begin{document}&#10;&#10;$$\zeta = G_{max} \nu^3 v_c^2$$&#10;&#10;&#10;\end{document}" title="IguanaTex Bitmap Display">
            <a:extLst>
              <a:ext uri="{FF2B5EF4-FFF2-40B4-BE49-F238E27FC236}">
                <a16:creationId xmlns:a16="http://schemas.microsoft.com/office/drawing/2014/main" id="{97C320C6-A4A0-48B7-8AE9-270899B8B70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2366410" cy="43831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Volcanoes</a:t>
            </a:r>
            <a:endParaRPr lang="en-US" dirty="0"/>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162676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4310592"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795501"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6002813" y="5165766"/>
            <a:ext cx="5862775" cy="1384995"/>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a:t>
            </a:r>
            <a:r>
              <a:rPr lang="en-US" dirty="0" err="1"/>
              <a:t>Seds</a:t>
            </a:r>
            <a:r>
              <a:rPr lang="en-US" dirty="0"/>
              <a:t>.</a:t>
            </a:r>
          </a:p>
          <a:p>
            <a:r>
              <a:rPr lang="en-US" dirty="0"/>
              <a:t>Flow distribution and the ability to resuspend a settled floc filter are likely the most important constraints</a:t>
            </a:r>
          </a:p>
          <a:p>
            <a:r>
              <a:rPr lang="en-US" dirty="0"/>
              <a:t>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9199" y="1458913"/>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305647" cy="4525963"/>
          </a:xfrm>
        </p:spPr>
        <p:txBody>
          <a:bodyPr/>
          <a:lstStyle/>
          <a:p>
            <a:r>
              <a:rPr lang="en-US" dirty="0"/>
              <a:t>Plate settlers and effluent launders</a:t>
            </a:r>
          </a:p>
          <a:p>
            <a:r>
              <a:rPr lang="en-US" dirty="0"/>
              <a:t>Launders must be perfectly level using this system</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395337"/>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6678"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1691278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Tree>
    <p:extLst>
      <p:ext uri="{BB962C8B-B14F-4D97-AF65-F5344CB8AC3E}">
        <p14:creationId xmlns:p14="http://schemas.microsoft.com/office/powerpoint/2010/main" val="35450710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spTree>
    <p:extLst>
      <p:ext uri="{BB962C8B-B14F-4D97-AF65-F5344CB8AC3E}">
        <p14:creationId xmlns:p14="http://schemas.microsoft.com/office/powerpoint/2010/main" val="23428048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spTree>
    <p:extLst>
      <p:ext uri="{BB962C8B-B14F-4D97-AF65-F5344CB8AC3E}">
        <p14:creationId xmlns:p14="http://schemas.microsoft.com/office/powerpoint/2010/main" val="247160161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spTree>
    <p:extLst>
      <p:ext uri="{BB962C8B-B14F-4D97-AF65-F5344CB8AC3E}">
        <p14:creationId xmlns:p14="http://schemas.microsoft.com/office/powerpoint/2010/main" val="294159596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4026362" y="1720698"/>
            <a:ext cx="4139275" cy="523220"/>
          </a:xfrm>
          <a:prstGeom prst="rect">
            <a:avLst/>
          </a:prstGeom>
          <a:noFill/>
        </p:spPr>
        <p:txBody>
          <a:bodyPr wrap="none" rtlCol="0">
            <a:spAutoFit/>
          </a:bodyPr>
          <a:lstStyle/>
          <a:p>
            <a:r>
              <a:rPr lang="en-US" dirty="0"/>
              <a:t>How shall we fill this tank?</a:t>
            </a:r>
          </a:p>
        </p:txBody>
      </p:sp>
    </p:spTree>
    <p:extLst>
      <p:ext uri="{BB962C8B-B14F-4D97-AF65-F5344CB8AC3E}">
        <p14:creationId xmlns:p14="http://schemas.microsoft.com/office/powerpoint/2010/main" val="21726665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59075212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spTree>
    <p:extLst>
      <p:ext uri="{BB962C8B-B14F-4D97-AF65-F5344CB8AC3E}">
        <p14:creationId xmlns:p14="http://schemas.microsoft.com/office/powerpoint/2010/main" val="238236909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long does it take for the floc filter to settle into a pile of sludge if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64.267"/>
  <p:tag name="LATEXADDIN" val="\documentclass{article}&#10;\usepackage{amsmath}&#10;\pagestyle{empty}&#10;\begin{document}&#10;&#10;$$Q_{sed}C_{flocculator} = Q_{hopperWeir}C_{ff} $$&#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f}}$$&#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249073</TotalTime>
  <Words>4554</Words>
  <Application>Microsoft Office PowerPoint</Application>
  <PresentationFormat>Widescreen</PresentationFormat>
  <Paragraphs>585</Paragraphs>
  <Slides>98</Slides>
  <Notes>42</Notes>
  <HiddenSlides>0</HiddenSlides>
  <MMClips>6</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11" baseType="lpstr">
      <vt:lpstr>MT Extra</vt:lpstr>
      <vt:lpstr>Book Antiqua</vt:lpstr>
      <vt:lpstr>Candara</vt:lpstr>
      <vt:lpstr>Arial</vt:lpstr>
      <vt:lpstr>Century Gothic</vt:lpstr>
      <vt:lpstr>Cambria Math</vt:lpstr>
      <vt:lpstr>Wingdings</vt:lpstr>
      <vt:lpstr>Helvetica</vt:lpstr>
      <vt:lpstr>Calibri</vt:lpstr>
      <vt:lpstr>Times New Roman</vt:lpstr>
      <vt:lpstr>Symbol</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Floc Hopper</vt:lpstr>
      <vt:lpstr>Self-cleaning, sludge-free Floc-filter/Sed (without using electricity)</vt:lpstr>
      <vt:lpstr>Floc Hopper Requirements</vt:lpstr>
      <vt:lpstr>Previous state-of-the-art… SUPERPULSATOR® Clarifier</vt:lpstr>
      <vt:lpstr>Why is there pulsing flow in a SuperPulsator?</vt:lpstr>
      <vt:lpstr>Sedimentation!</vt:lpstr>
      <vt:lpstr>Horizontal Flow Sedimentation Tank</vt:lpstr>
      <vt:lpstr>Vertical Flow Sedimentation Tank</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Plate Settler Design (AguaClara approach)</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7470</cp:revision>
  <dcterms:created xsi:type="dcterms:W3CDTF">2004-08-02T19:16:35Z</dcterms:created>
  <dcterms:modified xsi:type="dcterms:W3CDTF">2022-02-21T20:37:55Z</dcterms:modified>
</cp:coreProperties>
</file>